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Average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55" Type="http://schemas.openxmlformats.org/officeDocument/2006/relationships/font" Target="fonts/Average-regular.fntdata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e6fd0798d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e6fd0798d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e6fd0798d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e6fd0798d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eee67b04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eee67b04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eee67b04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eee67b04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e80896d96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e80896d96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e80896d96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e80896d96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101fcf70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101fcf70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101fcf70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101fcf70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101fcf70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101fcf70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ee546c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ee546c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d84514d8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d84514d8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eee67b04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eee67b04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d84514d8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d84514d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e6fd0798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e6fd079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edf5ca7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edf5ca7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eee67b04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eee67b04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e6fd0798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e6fd0798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0.jpg"/><Relationship Id="rId5" Type="http://schemas.openxmlformats.org/officeDocument/2006/relationships/image" Target="../media/image37.jpg"/><Relationship Id="rId6" Type="http://schemas.openxmlformats.org/officeDocument/2006/relationships/image" Target="../media/image31.jpg"/><Relationship Id="rId7" Type="http://schemas.openxmlformats.org/officeDocument/2006/relationships/image" Target="../media/image36.jpg"/><Relationship Id="rId8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jpg"/><Relationship Id="rId4" Type="http://schemas.openxmlformats.org/officeDocument/2006/relationships/image" Target="../media/image32.jpg"/><Relationship Id="rId5" Type="http://schemas.openxmlformats.org/officeDocument/2006/relationships/image" Target="../media/image3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jpg"/><Relationship Id="rId4" Type="http://schemas.openxmlformats.org/officeDocument/2006/relationships/image" Target="../media/image37.jpg"/><Relationship Id="rId5" Type="http://schemas.openxmlformats.org/officeDocument/2006/relationships/image" Target="../media/image31.jpg"/><Relationship Id="rId6" Type="http://schemas.openxmlformats.org/officeDocument/2006/relationships/image" Target="../media/image36.jpg"/><Relationship Id="rId7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DSA Capstone Project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Ojek Online</a:t>
            </a:r>
            <a:endParaRPr b="1" sz="3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291525" y="2967750"/>
            <a:ext cx="3470700" cy="15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GROUP 12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Yustinus Kunta Wibisana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Shelby Marsa Istiqomah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Wahyu Sejati Roso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Rizaldy A.K. Utomo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>
            <p:ph type="title"/>
          </p:nvPr>
        </p:nvSpPr>
        <p:spPr>
          <a:xfrm>
            <a:off x="1026075" y="158600"/>
            <a:ext cx="61569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Revenue and Subs Count Distribution per LOS (Year)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297" name="Google Shape;297;p26"/>
          <p:cNvPicPr preferRelativeResize="0"/>
          <p:nvPr/>
        </p:nvPicPr>
        <p:blipFill rotWithShape="1">
          <a:blip r:embed="rId3">
            <a:alphaModFix/>
          </a:blip>
          <a:srcRect b="0" l="0" r="5249" t="0"/>
          <a:stretch/>
        </p:blipFill>
        <p:spPr>
          <a:xfrm>
            <a:off x="851700" y="1054375"/>
            <a:ext cx="7440600" cy="40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1026075" y="158600"/>
            <a:ext cx="61569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Payload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303" name="Google Shape;3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1829725"/>
            <a:ext cx="2877250" cy="3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7"/>
          <p:cNvSpPr txBox="1"/>
          <p:nvPr/>
        </p:nvSpPr>
        <p:spPr>
          <a:xfrm>
            <a:off x="575575" y="1339350"/>
            <a:ext cx="3246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Average Payload/Group</a:t>
            </a:r>
            <a:endParaRPr b="1"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4982825" y="1245300"/>
            <a:ext cx="3246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Average Payload/Category</a:t>
            </a:r>
            <a:endParaRPr b="1"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925" y="1829725"/>
            <a:ext cx="4550177" cy="33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type="title"/>
          </p:nvPr>
        </p:nvSpPr>
        <p:spPr>
          <a:xfrm>
            <a:off x="1297500" y="393750"/>
            <a:ext cx="35133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Overview</a:t>
            </a:r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200" y="902950"/>
            <a:ext cx="5862175" cy="358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 txBox="1"/>
          <p:nvPr/>
        </p:nvSpPr>
        <p:spPr>
          <a:xfrm>
            <a:off x="1393925" y="4632800"/>
            <a:ext cx="2930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features only contain 0 values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1297500" y="393750"/>
            <a:ext cx="61284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Correlation</a:t>
            </a:r>
            <a:endParaRPr/>
          </a:p>
        </p:txBody>
      </p:sp>
      <p:pic>
        <p:nvPicPr>
          <p:cNvPr id="319" name="Google Shape;3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050" y="945100"/>
            <a:ext cx="5588326" cy="41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700" y="945100"/>
            <a:ext cx="2155025" cy="1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idx="1" type="body"/>
          </p:nvPr>
        </p:nvSpPr>
        <p:spPr>
          <a:xfrm>
            <a:off x="1297500" y="1094350"/>
            <a:ext cx="71247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/>
              <a:t>One Hot Encoding  on columns first_rank_category and region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/>
              <a:t>Impute missing value on ‘</a:t>
            </a:r>
            <a:r>
              <a:rPr lang="en-GB"/>
              <a:t>first_rank_category’ with string ‘Missing Value’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/>
              <a:t>Add mou/trx ratio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/>
              <a:t>Add flag whether customer have voice, sms, data transaction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/>
              <a:t>Add ratio for each service type revenue / total revenue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/>
              <a:t>Add log revenue due to large skewness on revenue data distribution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/>
              <a:t>Binning revenue on interval (250k,500k,1M,2.5M,5M,10M,15M,20M)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/>
              <a:t>Drop columns that only contain 0 values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/>
              <a:t>Add ratio for each service type trx * los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/>
              <a:t>Add revenue/recharge ratio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/>
              <a:t>Add recharge - revenue ratio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Total number of feature after feature engineering : 134 features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only use top 30 feature using XGBoost importance score</a:t>
            </a:r>
            <a:endParaRPr/>
          </a:p>
        </p:txBody>
      </p:sp>
      <p:sp>
        <p:nvSpPr>
          <p:cNvPr id="326" name="Google Shape;326;p30"/>
          <p:cNvSpPr txBox="1"/>
          <p:nvPr>
            <p:ph type="title"/>
          </p:nvPr>
        </p:nvSpPr>
        <p:spPr>
          <a:xfrm>
            <a:off x="1297500" y="393750"/>
            <a:ext cx="70389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1297500" y="393750"/>
            <a:ext cx="70389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</a:t>
            </a:r>
            <a:r>
              <a:rPr lang="en-GB"/>
              <a:t> Using XGBoost</a:t>
            </a:r>
            <a:endParaRPr/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97125"/>
            <a:ext cx="4644624" cy="2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207750"/>
            <a:ext cx="5062974" cy="37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title"/>
          </p:nvPr>
        </p:nvSpPr>
        <p:spPr>
          <a:xfrm>
            <a:off x="1297500" y="138400"/>
            <a:ext cx="70389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Modelling (Decision Tree)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9" name="Google Shape;339;p32"/>
          <p:cNvSpPr txBox="1"/>
          <p:nvPr>
            <p:ph type="title"/>
          </p:nvPr>
        </p:nvSpPr>
        <p:spPr>
          <a:xfrm>
            <a:off x="0" y="1580575"/>
            <a:ext cx="8346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Train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340" name="Google Shape;340;p32"/>
          <p:cNvSpPr txBox="1"/>
          <p:nvPr>
            <p:ph type="title"/>
          </p:nvPr>
        </p:nvSpPr>
        <p:spPr>
          <a:xfrm>
            <a:off x="0" y="3489650"/>
            <a:ext cx="7008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Test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50" y="2884000"/>
            <a:ext cx="3199225" cy="22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575" y="2884000"/>
            <a:ext cx="2364282" cy="22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050" y="2884000"/>
            <a:ext cx="3038950" cy="11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687" y="803975"/>
            <a:ext cx="3038951" cy="211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6850" y="705100"/>
            <a:ext cx="2206793" cy="22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5900" y="803975"/>
            <a:ext cx="3038950" cy="105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type="title"/>
          </p:nvPr>
        </p:nvSpPr>
        <p:spPr>
          <a:xfrm>
            <a:off x="1297500" y="138400"/>
            <a:ext cx="70389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Decision Tree Feature Importance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75" y="772400"/>
            <a:ext cx="28289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type="title"/>
          </p:nvPr>
        </p:nvSpPr>
        <p:spPr>
          <a:xfrm>
            <a:off x="1297500" y="138400"/>
            <a:ext cx="70389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Modelling (XGBOOST)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8" name="Google Shape;358;p34"/>
          <p:cNvSpPr txBox="1"/>
          <p:nvPr>
            <p:ph type="title"/>
          </p:nvPr>
        </p:nvSpPr>
        <p:spPr>
          <a:xfrm>
            <a:off x="0" y="1580575"/>
            <a:ext cx="8346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Train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359" name="Google Shape;359;p34"/>
          <p:cNvSpPr txBox="1"/>
          <p:nvPr>
            <p:ph type="title"/>
          </p:nvPr>
        </p:nvSpPr>
        <p:spPr>
          <a:xfrm>
            <a:off x="0" y="3489650"/>
            <a:ext cx="7008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Test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360" name="Google Shape;3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300" y="767399"/>
            <a:ext cx="2735175" cy="190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00" y="2819898"/>
            <a:ext cx="2735175" cy="188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8437" y="705100"/>
            <a:ext cx="2007137" cy="200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2175" y="2864637"/>
            <a:ext cx="2108183" cy="212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4871" y="767396"/>
            <a:ext cx="3239137" cy="11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4746" y="2712221"/>
            <a:ext cx="3279375" cy="11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1297500" y="138400"/>
            <a:ext cx="70389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XGBoost Shap Value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825" y="705100"/>
            <a:ext cx="5410598" cy="4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370501" y="1716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Business Understanding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370501" y="2042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 Understanding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370501" y="2367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 Preparation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370501" y="2693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Modelling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370501" y="3018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370498" y="3344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377" name="Google Shape;377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383" name="Google Shape;383;p37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389" name="Google Shape;389;p3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390" name="Google Shape;390;p38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391" name="Google Shape;391;p38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92" name="Google Shape;392;p38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93" name="Google Shape;393;p3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399" name="Google Shape;399;p39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400" name="Google Shape;400;p39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401" name="Google Shape;401;p39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402" name="Google Shape;402;p39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39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9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9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9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9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9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9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426" name="Google Shape;426;p39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432" name="Google Shape;432;p4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433" name="Google Shape;433;p40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434" name="Google Shape;434;p40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435" name="Google Shape;435;p4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0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40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0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0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0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0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40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0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0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0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459" name="Google Shape;459;p40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465" name="Google Shape;465;p41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466" name="Google Shape;466;p41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467" name="Google Shape;467;p41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68" name="Google Shape;468;p41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69" name="Google Shape;469;p41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0" name="Google Shape;470;p41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1" name="Google Shape;471;p41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2" name="Google Shape;472;p41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3" name="Google Shape;473;p41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4" name="Google Shape;474;p41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5" name="Google Shape;475;p41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6" name="Google Shape;476;p41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7" name="Google Shape;477;p41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78" name="Google Shape;478;p41"/>
            <p:cNvCxnSpPr>
              <a:stCxn id="479" idx="7"/>
              <a:endCxn id="480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41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41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41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41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41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41"/>
            <p:cNvCxnSpPr>
              <a:stCxn id="473" idx="3"/>
              <a:endCxn id="480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41"/>
            <p:cNvCxnSpPr>
              <a:stCxn id="479" idx="3"/>
              <a:endCxn id="488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41"/>
            <p:cNvCxnSpPr>
              <a:stCxn id="488" idx="5"/>
              <a:endCxn id="490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41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88" name="Google Shape;488;p41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41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493" name="Google Shape;493;p41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494" name="Google Shape;494;p41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95" name="Google Shape;495;p41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96" name="Google Shape;496;p41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97" name="Google Shape;497;p41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98" name="Google Shape;498;p41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99" name="Google Shape;499;p41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0" name="Google Shape;500;p41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1" name="Google Shape;501;p41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2" name="Google Shape;502;p41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3" name="Google Shape;503;p41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4" name="Google Shape;504;p41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505" name="Google Shape;505;p41"/>
              <p:cNvCxnSpPr>
                <a:stCxn id="506" idx="6"/>
                <a:endCxn id="507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Google Shape;508;p41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Google Shape;509;p41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" name="Google Shape;510;p41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41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2" name="Google Shape;512;p41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41"/>
              <p:cNvCxnSpPr>
                <a:stCxn id="501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41"/>
              <p:cNvCxnSpPr>
                <a:stCxn id="506" idx="3"/>
                <a:endCxn id="515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41"/>
              <p:cNvCxnSpPr>
                <a:stCxn id="515" idx="2"/>
                <a:endCxn id="517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41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5" name="Google Shape;515;p41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1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1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7" name="Google Shape;517;p41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41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520" name="Google Shape;520;p41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1" name="Google Shape;521;p41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2" name="Google Shape;522;p41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3" name="Google Shape;523;p41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4" name="Google Shape;524;p41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5" name="Google Shape;525;p41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6" name="Google Shape;526;p41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7" name="Google Shape;527;p41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8" name="Google Shape;528;p41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9" name="Google Shape;529;p41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30" name="Google Shape;530;p41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531" name="Google Shape;531;p41"/>
            <p:cNvCxnSpPr>
              <a:stCxn id="532" idx="7"/>
              <a:endCxn id="533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3" name="Google Shape;533;p41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4" name="Google Shape;534;p41"/>
            <p:cNvCxnSpPr>
              <a:stCxn id="535" idx="3"/>
              <a:endCxn id="536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41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41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41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41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1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41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41"/>
            <p:cNvCxnSpPr>
              <a:stCxn id="535" idx="7"/>
              <a:endCxn id="532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41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532" name="Google Shape;532;p41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550" name="Google Shape;550;p42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551" name="Google Shape;551;p42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2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553" name="Google Shape;553;p42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2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555" name="Google Shape;555;p42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42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557" name="Google Shape;557;p42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42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42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42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42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4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2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42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567" name="Google Shape;567;p4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42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0" name="Google Shape;570;p42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571" name="Google Shape;571;p4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42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4" name="Google Shape;574;p42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575" name="Google Shape;575;p42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2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42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8" name="Google Shape;578;p42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579" name="Google Shape;579;p4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42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4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3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588" name="Google Shape;588;p43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589" name="Google Shape;589;p43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590" name="Google Shape;590;p43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591" name="Google Shape;591;p43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3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593" name="Google Shape;593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43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595" name="Google Shape;595;p4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603" name="Google Shape;603;p43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3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43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606" name="Google Shape;606;p4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10" name="Google Shape;610;p43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3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43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613" name="Google Shape;613;p4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17" name="Google Shape;617;p43"/>
          <p:cNvPicPr preferRelativeResize="0"/>
          <p:nvPr/>
        </p:nvPicPr>
        <p:blipFill rotWithShape="1">
          <a:blip r:embed="rId6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18" name="Google Shape;618;p43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43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620" name="Google Shape;620;p4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43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625" name="Google Shape;625;p4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" name="Google Shape;626;p4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27" name="Google Shape;627;p4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4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29" name="Google Shape;629;p43"/>
          <p:cNvPicPr preferRelativeResize="0"/>
          <p:nvPr/>
        </p:nvPicPr>
        <p:blipFill rotWithShape="1">
          <a:blip r:embed="rId7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30" name="Google Shape;630;p43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631" name="Google Shape;631;p4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39" name="Google Shape;639;p43"/>
          <p:cNvPicPr preferRelativeResize="0"/>
          <p:nvPr/>
        </p:nvPicPr>
        <p:blipFill rotWithShape="1">
          <a:blip r:embed="rId8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645" name="Google Shape;645;p4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6" name="Google Shape;646;p4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44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648" name="Google Shape;648;p4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6" name="Google Shape;656;p44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4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663" name="Google Shape;663;p45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64" name="Google Shape;664;p45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65" name="Google Shape;665;p45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666" name="Google Shape;666;p45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5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5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69" name="Google Shape;669;p45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70" name="Google Shape;670;p45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1691300"/>
            <a:ext cx="85534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676" name="Google Shape;676;p4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77" name="Google Shape;677;p4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78" name="Google Shape;678;p46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679" name="Google Shape;679;p46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6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82" name="Google Shape;682;p46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83" name="Google Shape;683;p46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89" name="Google Shape;689;p47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0" name="Google Shape;690;p47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91" name="Google Shape;691;p47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692" name="Google Shape;692;p47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5" name="Google Shape;695;p47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96" name="Google Shape;696;p47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7" name="Google Shape;697;p47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698" name="Google Shape;698;p4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47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702" name="Google Shape;702;p4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3" name="Google Shape;703;p4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04" name="Google Shape;704;p4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06" name="Google Shape;706;p47"/>
          <p:cNvPicPr preferRelativeResize="0"/>
          <p:nvPr/>
        </p:nvPicPr>
        <p:blipFill rotWithShape="1">
          <a:blip r:embed="rId4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07" name="Google Shape;707;p47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708" name="Google Shape;708;p47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4" name="Google Shape;714;p47"/>
          <p:cNvPicPr preferRelativeResize="0"/>
          <p:nvPr/>
        </p:nvPicPr>
        <p:blipFill rotWithShape="1">
          <a:blip r:embed="rId5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720" name="Google Shape;720;p4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721" name="Google Shape;721;p4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722" name="Google Shape;722;p48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723" name="Google Shape;723;p48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6" name="Google Shape;726;p48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8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733" name="Google Shape;733;p4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734" name="Google Shape;734;p4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735" name="Google Shape;735;p49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736" name="Google Shape;736;p49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39" name="Google Shape;739;p49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9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746" name="Google Shape;746;p50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747" name="Google Shape;747;p50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748" name="Google Shape;748;p50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749" name="Google Shape;749;p5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50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753" name="Google Shape;753;p5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4" name="Google Shape;754;p5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55" name="Google Shape;755;p5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5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57" name="Google Shape;757;p50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763" name="Google Shape;763;p51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764" name="Google Shape;764;p51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765" name="Google Shape;765;p51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766" name="Google Shape;766;p5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72" name="Google Shape;772;p51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778" name="Google Shape;778;p52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52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52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52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52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52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52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52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52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52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52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52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52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52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52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52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52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52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6" name="Google Shape;796;p52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52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98" name="Google Shape;798;p52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799" name="Google Shape;799;p52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0" name="Google Shape;800;p52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01" name="Google Shape;801;p52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802" name="Google Shape;802;p52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52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04" name="Google Shape;804;p52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805" name="Google Shape;805;p52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6" name="Google Shape;806;p52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07" name="Google Shape;807;p52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808" name="Google Shape;808;p52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52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10" name="Google Shape;810;p52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811" name="Google Shape;811;p52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52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13" name="Google Shape;813;p52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819" name="Google Shape;819;p53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820" name="Google Shape;820;p5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821" name="Google Shape;821;p5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29" name="Google Shape;829;p5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1" name="Google Shape;831;p5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832" name="Google Shape;832;p5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36" name="Google Shape;836;p53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5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" name="Google Shape;838;p5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839" name="Google Shape;839;p5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43" name="Google Shape;843;p53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844" name="Google Shape;844;p5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5" name="Google Shape;845;p5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846" name="Google Shape;846;p5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5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851" name="Google Shape;851;p5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2" name="Google Shape;852;p5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853" name="Google Shape;853;p5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5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855" name="Google Shape;855;p53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56" name="Google Shape;856;p5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857" name="Google Shape;857;p5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65" name="Google Shape;865;p53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1186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Saat ini Telkomsel telah memiliki paket combo khusus ojek online (Gojek &amp; Grab) dengan deskripsi product sebagai berikut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Price 			: IDR 75.000 (include tax)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Voice Onnet 		: Unlimited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Voice Offnet 		: 200 Mins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SMS Onnet		: 500 SMS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Data All Net		: 15 GB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Paket combo tersebut hanya ditujukan untuk whitelisted msisdn. Jumlah whitelist paket combo tersebut per Oktober 2019 adalah sebanyak 1.74 juta pelanggan dengan monthly take up rate mencapai 32% atau 559K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 &amp; Success Criteria</a:t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3274275" y="1033774"/>
            <a:ext cx="643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3917600" y="1033801"/>
            <a:ext cx="5159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Build supervised model that can predict among whitelisted customer, which one will buy combo package for ojek online. Model performed with at least </a:t>
            </a:r>
            <a:r>
              <a:rPr b="1" lang="en-GB">
                <a:solidFill>
                  <a:srgbClr val="FFFFFF"/>
                </a:solidFill>
              </a:rPr>
              <a:t>AUC above 70%</a:t>
            </a:r>
            <a:r>
              <a:rPr lang="en-GB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3274275" y="1832910"/>
            <a:ext cx="643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3917600" y="1832922"/>
            <a:ext cx="51591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Segment customer using clustering method, identify each cluster characteristic and which one is most likely will purchase the specified package.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3274275" y="2682342"/>
            <a:ext cx="643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3917600" y="2682347"/>
            <a:ext cx="5159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Among each cluster, develop subsegment  group using ARPU and determine which subsegment group will the specified package will be offerer.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03125" y="2363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UNDERSTANDING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297500" y="393750"/>
            <a:ext cx="39933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</a:t>
            </a:r>
            <a:endParaRPr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350" y="933450"/>
            <a:ext cx="357346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1325325" y="1188575"/>
            <a:ext cx="32466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Server Address	: 10.250.191.80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Username/pass	: group12 / Tsel#gr12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mysql -u group12 -p -h 127.0.0.1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password 		: passwd#tsel12!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 Used: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Ojol_usage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Ojol_mytelkomsel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Ojol_bcp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Ojol_recharge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Ojol_baseline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1068900" y="317550"/>
            <a:ext cx="2124600" cy="2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Missing Values (NaN)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281" name="Google Shape;2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487" y="768913"/>
            <a:ext cx="2559175" cy="34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4"/>
          <p:cNvSpPr txBox="1"/>
          <p:nvPr>
            <p:ph type="title"/>
          </p:nvPr>
        </p:nvSpPr>
        <p:spPr>
          <a:xfrm>
            <a:off x="3460275" y="317550"/>
            <a:ext cx="2636400" cy="2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Zero</a:t>
            </a:r>
            <a:r>
              <a:rPr b="1" lang="en-GB" sz="1200">
                <a:solidFill>
                  <a:srgbClr val="000000"/>
                </a:solidFill>
              </a:rPr>
              <a:t> Values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200" y="750750"/>
            <a:ext cx="2275125" cy="41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623" y="750750"/>
            <a:ext cx="1984618" cy="34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4"/>
          <p:cNvSpPr txBox="1"/>
          <p:nvPr>
            <p:ph type="title"/>
          </p:nvPr>
        </p:nvSpPr>
        <p:spPr>
          <a:xfrm>
            <a:off x="6030425" y="308625"/>
            <a:ext cx="2636400" cy="2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Negative</a:t>
            </a:r>
            <a:r>
              <a:rPr b="1" lang="en-GB" sz="1200">
                <a:solidFill>
                  <a:srgbClr val="000000"/>
                </a:solidFill>
              </a:rPr>
              <a:t> Values</a:t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350" y="1051450"/>
            <a:ext cx="6373299" cy="38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5"/>
          <p:cNvSpPr txBox="1"/>
          <p:nvPr>
            <p:ph type="title"/>
          </p:nvPr>
        </p:nvSpPr>
        <p:spPr>
          <a:xfrm>
            <a:off x="1297500" y="393750"/>
            <a:ext cx="37809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</a:rPr>
              <a:t>TAKER PER REGION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